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61"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926" y="-91"/>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fld id="{3F33770D-51D8-4301-961A-E841E77D8559}" type="datetimeFigureOut">
              <a:rPr lang="ru-RU" smtClean="0"/>
              <a:t>03.05.2021</a:t>
            </a:fld>
            <a:endParaRPr lang="ru-RU"/>
          </a:p>
        </p:txBody>
      </p:sp>
      <p:sp>
        <p:nvSpPr>
          <p:cNvPr id="19" name="Footer Placeholder 18"/>
          <p:cNvSpPr>
            <a:spLocks noGrp="1"/>
          </p:cNvSpPr>
          <p:nvPr>
            <p:ph type="ftr" sz="quarter" idx="11"/>
          </p:nvPr>
        </p:nvSpPr>
        <p:spPr/>
        <p:txBody>
          <a:bodyPr/>
          <a:lstStyle/>
          <a:p>
            <a:endParaRPr lang="ru-RU"/>
          </a:p>
        </p:txBody>
      </p:sp>
      <p:sp>
        <p:nvSpPr>
          <p:cNvPr id="27" name="Slide Number Placeholder 26"/>
          <p:cNvSpPr>
            <a:spLocks noGrp="1"/>
          </p:cNvSpPr>
          <p:nvPr>
            <p:ph type="sldNum" sz="quarter" idx="12"/>
          </p:nvPr>
        </p:nvSpPr>
        <p:spPr/>
        <p:txBody>
          <a:bodyPr/>
          <a:lstStyle/>
          <a:p>
            <a:fld id="{ED8C0EF0-FDD4-4848-B315-250E468AC9BE}"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3F33770D-51D8-4301-961A-E841E77D8559}" type="datetimeFigureOut">
              <a:rPr lang="ru-RU" smtClean="0"/>
              <a:t>03.05.2021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D8C0EF0-FDD4-4848-B315-250E468AC9BE}"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fld id="{3F33770D-51D8-4301-961A-E841E77D8559}" type="datetimeFigureOut">
              <a:rPr lang="ru-RU" smtClean="0"/>
              <a:t>03.05.2021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D8C0EF0-FDD4-4848-B315-250E468AC9BE}"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3F33770D-51D8-4301-961A-E841E77D8559}" type="datetimeFigureOut">
              <a:rPr lang="ru-RU" smtClean="0"/>
              <a:t>03.05.2021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D8C0EF0-FDD4-4848-B315-250E468AC9BE}"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fld id="{3F33770D-51D8-4301-961A-E841E77D8559}" type="datetimeFigureOut">
              <a:rPr lang="ru-RU" smtClean="0"/>
              <a:t>03.05.2021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ED8C0EF0-FDD4-4848-B315-250E468AC9BE}"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fld id="{3F33770D-51D8-4301-961A-E841E77D8559}" type="datetimeFigureOut">
              <a:rPr lang="ru-RU" smtClean="0"/>
              <a:t>03.05.2021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ED8C0EF0-FDD4-4848-B315-250E468AC9BE}"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33770D-51D8-4301-961A-E841E77D8559}" type="datetimeFigureOut">
              <a:rPr lang="ru-RU" smtClean="0"/>
              <a:t>03.05.2021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ED8C0EF0-FDD4-4848-B315-250E468AC9BE}"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3F33770D-51D8-4301-961A-E841E77D8559}" type="datetimeFigureOut">
              <a:rPr lang="ru-RU" smtClean="0"/>
              <a:t>03.05.2021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D8C0EF0-FDD4-4848-B315-250E468AC9BE}"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fld id="{3F33770D-51D8-4301-961A-E841E77D8559}" type="datetimeFigureOut">
              <a:rPr lang="ru-RU" smtClean="0"/>
              <a:t>03.05.2021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8077200" y="6356350"/>
            <a:ext cx="609600" cy="365125"/>
          </a:xfrm>
        </p:spPr>
        <p:txBody>
          <a:bodyPr/>
          <a:lstStyle/>
          <a:p>
            <a:fld id="{ED8C0EF0-FDD4-4848-B315-250E468AC9BE}" type="slidenum">
              <a:rPr lang="ru-RU" smtClean="0"/>
              <a:t>‹#›</a:t>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3F33770D-51D8-4301-961A-E841E77D8559}" type="datetimeFigureOut">
              <a:rPr lang="ru-RU" smtClean="0"/>
              <a:t>03.05.2021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D8C0EF0-FDD4-4848-B315-250E468AC9BE}"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3F33770D-51D8-4301-961A-E841E77D8559}" type="datetimeFigureOut">
              <a:rPr lang="ru-RU" smtClean="0"/>
              <a:t>03.05.2021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D8C0EF0-FDD4-4848-B315-250E468AC9BE}"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F33770D-51D8-4301-961A-E841E77D8559}" type="datetimeFigureOut">
              <a:rPr lang="ru-RU" smtClean="0"/>
              <a:t>03.05.2021</a:t>
            </a:fld>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D8C0EF0-FDD4-4848-B315-250E468AC9BE}" type="slidenum">
              <a:rPr lang="ru-RU" smtClean="0"/>
              <a:t>‹#›</a:t>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2132856"/>
            <a:ext cx="7851648" cy="1828800"/>
          </a:xfrm>
        </p:spPr>
        <p:txBody>
          <a:bodyPr>
            <a:normAutofit/>
          </a:bodyPr>
          <a:lstStyle/>
          <a:p>
            <a:pPr algn="ctr"/>
            <a:r>
              <a:rPr lang="kk-KZ" sz="2800" dirty="0">
                <a:solidFill>
                  <a:schemeClr val="tx1"/>
                </a:solidFill>
                <a:effectLst/>
                <a:latin typeface="Times New Roman" pitchFamily="18" charset="0"/>
                <a:cs typeface="Times New Roman" pitchFamily="18" charset="0"/>
              </a:rPr>
              <a:t>ДӘРІС </a:t>
            </a:r>
            <a:r>
              <a:rPr lang="kk-KZ" sz="2800" dirty="0" smtClean="0">
                <a:solidFill>
                  <a:schemeClr val="tx1"/>
                </a:solidFill>
                <a:effectLst/>
                <a:latin typeface="Times New Roman" pitchFamily="18" charset="0"/>
                <a:cs typeface="Times New Roman" pitchFamily="18" charset="0"/>
              </a:rPr>
              <a:t>15</a:t>
            </a:r>
            <a:br>
              <a:rPr lang="kk-KZ" sz="2800" dirty="0" smtClean="0">
                <a:solidFill>
                  <a:schemeClr val="tx1"/>
                </a:solidFill>
                <a:effectLst/>
                <a:latin typeface="Times New Roman" pitchFamily="18" charset="0"/>
                <a:cs typeface="Times New Roman" pitchFamily="18" charset="0"/>
              </a:rPr>
            </a:br>
            <a:r>
              <a:rPr lang="ru-RU" sz="2800" dirty="0">
                <a:solidFill>
                  <a:schemeClr val="tx1"/>
                </a:solidFill>
                <a:effectLst/>
                <a:latin typeface="Times New Roman" pitchFamily="18" charset="0"/>
                <a:cs typeface="Times New Roman" pitchFamily="18" charset="0"/>
              </a:rPr>
              <a:t/>
            </a:r>
            <a:br>
              <a:rPr lang="ru-RU" sz="2800" dirty="0">
                <a:solidFill>
                  <a:schemeClr val="tx1"/>
                </a:solidFill>
                <a:effectLst/>
                <a:latin typeface="Times New Roman" pitchFamily="18" charset="0"/>
                <a:cs typeface="Times New Roman" pitchFamily="18" charset="0"/>
              </a:rPr>
            </a:br>
            <a:r>
              <a:rPr lang="ru-RU" sz="2800" dirty="0">
                <a:solidFill>
                  <a:schemeClr val="tx1"/>
                </a:solidFill>
                <a:effectLst/>
                <a:latin typeface="Times New Roman" pitchFamily="18" charset="0"/>
                <a:cs typeface="Times New Roman" pitchFamily="18" charset="0"/>
              </a:rPr>
              <a:t>ЖАЛПЫ ГЕОГРАФИЯЛЫҚ КАРТАЛАР</a:t>
            </a:r>
          </a:p>
        </p:txBody>
      </p:sp>
    </p:spTree>
    <p:extLst>
      <p:ext uri="{BB962C8B-B14F-4D97-AF65-F5344CB8AC3E}">
        <p14:creationId xmlns:p14="http://schemas.microsoft.com/office/powerpoint/2010/main" val="3543026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052736"/>
            <a:ext cx="8229600" cy="5271864"/>
          </a:xfrm>
        </p:spPr>
        <p:txBody>
          <a:bodyPr/>
          <a:lstStyle/>
          <a:p>
            <a:pPr marL="0" indent="536575" algn="just">
              <a:buNone/>
            </a:pPr>
            <a:r>
              <a:rPr lang="kk-KZ" dirty="0"/>
              <a:t>Карталар мазмұнына қарай 2 түрге бөлінеді: жалпы географиялық және тақырыптық карта.</a:t>
            </a:r>
            <a:endParaRPr lang="ru-RU" dirty="0"/>
          </a:p>
          <a:p>
            <a:pPr marL="0" indent="536575" algn="just">
              <a:buNone/>
            </a:pPr>
            <a:r>
              <a:rPr lang="ru-RU" dirty="0" err="1"/>
              <a:t>Жалпы</a:t>
            </a:r>
            <a:r>
              <a:rPr lang="ru-RU" dirty="0"/>
              <a:t> </a:t>
            </a:r>
            <a:r>
              <a:rPr lang="ru-RU" dirty="0" err="1"/>
              <a:t>географиялық</a:t>
            </a:r>
            <a:r>
              <a:rPr lang="ru-RU" dirty="0"/>
              <a:t> карта – </a:t>
            </a:r>
            <a:r>
              <a:rPr lang="ru-RU" dirty="0" err="1"/>
              <a:t>жер</a:t>
            </a:r>
            <a:r>
              <a:rPr lang="ru-RU" dirty="0"/>
              <a:t> </a:t>
            </a:r>
            <a:r>
              <a:rPr lang="ru-RU" dirty="0" err="1"/>
              <a:t>бетінің</a:t>
            </a:r>
            <a:r>
              <a:rPr lang="ru-RU" dirty="0"/>
              <a:t> </a:t>
            </a:r>
            <a:r>
              <a:rPr lang="ru-RU" dirty="0" err="1"/>
              <a:t>бедері</a:t>
            </a:r>
            <a:r>
              <a:rPr lang="ru-RU" dirty="0"/>
              <a:t> </a:t>
            </a:r>
            <a:r>
              <a:rPr lang="ru-RU" dirty="0" err="1"/>
              <a:t>кескінделен</a:t>
            </a:r>
            <a:r>
              <a:rPr lang="ru-RU" dirty="0"/>
              <a:t> карта. </a:t>
            </a:r>
            <a:r>
              <a:rPr lang="ru-RU" dirty="0" err="1"/>
              <a:t>Онда</a:t>
            </a:r>
            <a:r>
              <a:rPr lang="ru-RU" dirty="0"/>
              <a:t> </a:t>
            </a:r>
            <a:r>
              <a:rPr lang="ru-RU" dirty="0" err="1"/>
              <a:t>жер</a:t>
            </a:r>
            <a:r>
              <a:rPr lang="ru-RU" dirty="0"/>
              <a:t> </a:t>
            </a:r>
            <a:r>
              <a:rPr lang="ru-RU" dirty="0" err="1"/>
              <a:t>бетіндегі</a:t>
            </a:r>
            <a:r>
              <a:rPr lang="ru-RU" dirty="0"/>
              <a:t> </a:t>
            </a:r>
            <a:r>
              <a:rPr lang="ru-RU" dirty="0" err="1"/>
              <a:t>барлық</a:t>
            </a:r>
            <a:r>
              <a:rPr lang="ru-RU" dirty="0"/>
              <a:t> </a:t>
            </a:r>
            <a:r>
              <a:rPr lang="ru-RU" dirty="0" err="1"/>
              <a:t>нысандар</a:t>
            </a:r>
            <a:r>
              <a:rPr lang="ru-RU" dirty="0"/>
              <a:t> </a:t>
            </a:r>
            <a:r>
              <a:rPr lang="ru-RU" dirty="0" err="1"/>
              <a:t>бейнеленеді</a:t>
            </a:r>
            <a:r>
              <a:rPr lang="ru-RU" dirty="0"/>
              <a:t>.</a:t>
            </a:r>
          </a:p>
          <a:p>
            <a:pPr marL="0" indent="536575" algn="just">
              <a:buNone/>
            </a:pPr>
            <a:r>
              <a:rPr lang="ru-RU" dirty="0" err="1"/>
              <a:t>Топографиялық</a:t>
            </a:r>
            <a:r>
              <a:rPr lang="ru-RU" dirty="0"/>
              <a:t> карта </a:t>
            </a:r>
            <a:r>
              <a:rPr lang="ru-RU" dirty="0" err="1"/>
              <a:t>жалпы</a:t>
            </a:r>
            <a:r>
              <a:rPr lang="ru-RU" dirty="0"/>
              <a:t> </a:t>
            </a:r>
            <a:r>
              <a:rPr lang="ru-RU" dirty="0" err="1"/>
              <a:t>географиялық</a:t>
            </a:r>
            <a:r>
              <a:rPr lang="ru-RU" dirty="0"/>
              <a:t> </a:t>
            </a:r>
            <a:r>
              <a:rPr lang="ru-RU" dirty="0" err="1"/>
              <a:t>картаға</a:t>
            </a:r>
            <a:r>
              <a:rPr lang="ru-RU" dirty="0"/>
              <a:t> </a:t>
            </a:r>
            <a:r>
              <a:rPr lang="ru-RU" dirty="0" err="1"/>
              <a:t>жатады</a:t>
            </a:r>
            <a:r>
              <a:rPr lang="ru-RU" dirty="0"/>
              <a:t>. </a:t>
            </a:r>
            <a:r>
              <a:rPr lang="ru-RU" dirty="0" err="1"/>
              <a:t>Мынадай</a:t>
            </a:r>
            <a:r>
              <a:rPr lang="ru-RU" dirty="0"/>
              <a:t> </a:t>
            </a:r>
            <a:r>
              <a:rPr lang="ru-RU" dirty="0" err="1"/>
              <a:t>масштабтан</a:t>
            </a:r>
            <a:r>
              <a:rPr lang="ru-RU" dirty="0"/>
              <a:t> </a:t>
            </a:r>
            <a:r>
              <a:rPr lang="ru-RU" dirty="0" smtClean="0"/>
              <a:t>1: 1 000 </a:t>
            </a:r>
            <a:r>
              <a:rPr lang="ru-RU" dirty="0"/>
              <a:t>000-нан 1</a:t>
            </a:r>
            <a:r>
              <a:rPr lang="ru-RU" dirty="0" smtClean="0"/>
              <a:t>: 10 000 </a:t>
            </a:r>
            <a:r>
              <a:rPr lang="ru-RU" dirty="0" err="1"/>
              <a:t>дейін</a:t>
            </a:r>
            <a:r>
              <a:rPr lang="ru-RU" dirty="0"/>
              <a:t> </a:t>
            </a:r>
            <a:r>
              <a:rPr lang="ru-RU" dirty="0" err="1"/>
              <a:t>құралған</a:t>
            </a:r>
            <a:r>
              <a:rPr lang="ru-RU" dirty="0"/>
              <a:t> </a:t>
            </a:r>
            <a:r>
              <a:rPr lang="ru-RU" dirty="0" err="1"/>
              <a:t>карталар</a:t>
            </a:r>
            <a:r>
              <a:rPr lang="ru-RU" dirty="0"/>
              <a:t> </a:t>
            </a:r>
            <a:r>
              <a:rPr lang="ru-RU" dirty="0" err="1"/>
              <a:t>топографиялық</a:t>
            </a:r>
            <a:r>
              <a:rPr lang="ru-RU" dirty="0"/>
              <a:t> </a:t>
            </a:r>
            <a:r>
              <a:rPr lang="ru-RU" dirty="0" err="1"/>
              <a:t>деп</a:t>
            </a:r>
            <a:r>
              <a:rPr lang="ru-RU" dirty="0"/>
              <a:t> </a:t>
            </a:r>
            <a:r>
              <a:rPr lang="ru-RU" dirty="0" err="1"/>
              <a:t>аталады</a:t>
            </a:r>
            <a:r>
              <a:rPr lang="ru-RU" dirty="0" smtClean="0"/>
              <a:t>.</a:t>
            </a:r>
          </a:p>
          <a:p>
            <a:pPr marL="0" indent="536575" algn="just">
              <a:buNone/>
            </a:pPr>
            <a:endParaRPr lang="kk-KZ" dirty="0"/>
          </a:p>
          <a:p>
            <a:pPr marL="0" indent="536575" algn="just">
              <a:buNone/>
            </a:pPr>
            <a:endParaRPr lang="kk-KZ" dirty="0" smtClean="0"/>
          </a:p>
          <a:p>
            <a:pPr marL="0" indent="536575" algn="just">
              <a:buNone/>
            </a:pPr>
            <a:endParaRPr lang="kk-KZ" dirty="0" smtClean="0"/>
          </a:p>
          <a:p>
            <a:pPr marL="0" indent="536575" algn="just">
              <a:buNone/>
            </a:pPr>
            <a:endParaRPr lang="ru-RU" dirty="0"/>
          </a:p>
          <a:p>
            <a:endParaRPr lang="ru-RU" dirty="0"/>
          </a:p>
        </p:txBody>
      </p:sp>
    </p:spTree>
    <p:extLst>
      <p:ext uri="{BB962C8B-B14F-4D97-AF65-F5344CB8AC3E}">
        <p14:creationId xmlns:p14="http://schemas.microsoft.com/office/powerpoint/2010/main" val="2190443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Анара\Desktop\440px-Topographic_map_example.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75656" y="1124744"/>
            <a:ext cx="6264696" cy="5256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25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24744"/>
            <a:ext cx="8229600" cy="5199856"/>
          </a:xfrm>
        </p:spPr>
        <p:txBody>
          <a:bodyPr/>
          <a:lstStyle/>
          <a:p>
            <a:pPr marL="0" indent="536575" algn="just">
              <a:buNone/>
            </a:pPr>
            <a:r>
              <a:rPr lang="kk-KZ" dirty="0"/>
              <a:t>Топографиялық карталардың негізгі ерекшеліктері:</a:t>
            </a:r>
            <a:endParaRPr lang="ru-RU" dirty="0"/>
          </a:p>
          <a:p>
            <a:pPr marL="0" indent="536575" algn="just">
              <a:buNone/>
            </a:pPr>
            <a:r>
              <a:rPr lang="kk-KZ" dirty="0"/>
              <a:t>- координаталар мен шартты белгілердің бірыңғай жүйесінде жасалуы;</a:t>
            </a:r>
            <a:endParaRPr lang="ru-RU" dirty="0"/>
          </a:p>
          <a:p>
            <a:pPr marL="0" indent="536575" algn="just">
              <a:buNone/>
            </a:pPr>
            <a:r>
              <a:rPr lang="kk-KZ" dirty="0"/>
              <a:t>- жергілікті жердің қазіргі таңдағы жағдайын көрсетеді, картаның масштабына сәйкес геометриялық дәлдікті сақтайды;</a:t>
            </a:r>
            <a:endParaRPr lang="ru-RU" dirty="0"/>
          </a:p>
          <a:p>
            <a:pPr marL="0" indent="536575" algn="just">
              <a:buNone/>
            </a:pPr>
            <a:r>
              <a:rPr lang="kk-KZ" dirty="0"/>
              <a:t>- пайдаланушылар үшін ыңғайлы, жергілікті жердің бағыт-бағдарын жылдам анықтауға мүмкіндік береді.</a:t>
            </a:r>
            <a:endParaRPr lang="ru-RU" dirty="0"/>
          </a:p>
        </p:txBody>
      </p:sp>
    </p:spTree>
    <p:extLst>
      <p:ext uri="{BB962C8B-B14F-4D97-AF65-F5344CB8AC3E}">
        <p14:creationId xmlns:p14="http://schemas.microsoft.com/office/powerpoint/2010/main" val="300236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8"/>
            <a:ext cx="8229600" cy="5343872"/>
          </a:xfrm>
        </p:spPr>
        <p:txBody>
          <a:bodyPr>
            <a:normAutofit fontScale="92500" lnSpcReduction="10000"/>
          </a:bodyPr>
          <a:lstStyle/>
          <a:p>
            <a:pPr marL="0" indent="536575" algn="just">
              <a:buNone/>
            </a:pPr>
            <a:r>
              <a:rPr lang="kk-KZ" dirty="0"/>
              <a:t>Топографиялық карталардың негізгі функциялары:</a:t>
            </a:r>
            <a:endParaRPr lang="ru-RU" dirty="0"/>
          </a:p>
          <a:p>
            <a:pPr marL="0" indent="536575" algn="just">
              <a:buNone/>
            </a:pPr>
            <a:r>
              <a:rPr lang="kk-KZ" dirty="0"/>
              <a:t>Анықтама – аумақ туралы географиялық мәліметтерді алуға, нысандардың орнын, олардың саны мен сапасы жайлы толық мағлұмат алуға мүмкіндік береді;</a:t>
            </a:r>
            <a:endParaRPr lang="ru-RU" dirty="0"/>
          </a:p>
          <a:p>
            <a:pPr marL="0" indent="536575" algn="just">
              <a:buNone/>
            </a:pPr>
            <a:r>
              <a:rPr lang="kk-KZ" dirty="0"/>
              <a:t>Метематикалық – географиялық координаттарын жоғары дәлдікпен есептеуге, жергілікті жердегі нүктелердің сипаттама беруге, ұзындықтарды өлшеуге, нысандардың ауданын және басқа да өлшеулер жүргізуге болады;</a:t>
            </a:r>
            <a:endParaRPr lang="ru-RU" dirty="0"/>
          </a:p>
          <a:p>
            <a:pPr marL="0" indent="536575" algn="just">
              <a:buNone/>
            </a:pPr>
            <a:r>
              <a:rPr lang="kk-KZ" dirty="0"/>
              <a:t>Технологиялық – негізі ретінде пайдаланып, қосымша материалдарды орналастыру.</a:t>
            </a:r>
            <a:endParaRPr lang="ru-RU" dirty="0"/>
          </a:p>
          <a:p>
            <a:pPr marL="0" indent="536575" algn="just">
              <a:buNone/>
            </a:pPr>
            <a:r>
              <a:rPr lang="kk-KZ" dirty="0"/>
              <a:t>Топографиялық карталарды негізгі үлгі ретінде әртүрлі зерттеулік және өндірістік жұмыстарды жүргізу үшін пайдаланады.</a:t>
            </a:r>
            <a:endParaRPr lang="ru-RU" dirty="0"/>
          </a:p>
          <a:p>
            <a:endParaRPr lang="ru-RU" dirty="0"/>
          </a:p>
        </p:txBody>
      </p:sp>
    </p:spTree>
    <p:extLst>
      <p:ext uri="{BB962C8B-B14F-4D97-AF65-F5344CB8AC3E}">
        <p14:creationId xmlns:p14="http://schemas.microsoft.com/office/powerpoint/2010/main" val="1863630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96752"/>
            <a:ext cx="8229600" cy="5127848"/>
          </a:xfrm>
        </p:spPr>
        <p:txBody>
          <a:bodyPr>
            <a:normAutofit/>
          </a:bodyPr>
          <a:lstStyle/>
          <a:p>
            <a:pPr marL="0" indent="536575" algn="just">
              <a:buNone/>
            </a:pPr>
            <a:r>
              <a:rPr lang="kk-KZ" dirty="0"/>
              <a:t>Картадағы гидрогеографияның элементтеріне өзендер, көлдер, каналдар, суқоймалар, бұлақтар және басқа да су акваториясын бейнелейтін нысандар жатады. Топографиялық карталардағы шартты белгілер шельфтік аумақтағы карталармен келісілген.</a:t>
            </a:r>
            <a:endParaRPr lang="ru-RU" dirty="0"/>
          </a:p>
          <a:p>
            <a:pPr marL="0" indent="536575" algn="just">
              <a:buNone/>
            </a:pPr>
            <a:r>
              <a:rPr lang="kk-KZ" dirty="0"/>
              <a:t>Жағалық сызықтар тұрақты, анықталған және тұрақсыз, анықталмаған деп жіктеледі. Топографиялық карталар өзен жүйесінің, арналарының үйлесімдік ерекшеліктерін, жайылманың, жағаларының үлгісін және сипаттамасын береді.</a:t>
            </a:r>
            <a:endParaRPr lang="ru-RU" dirty="0"/>
          </a:p>
        </p:txBody>
      </p:sp>
    </p:spTree>
    <p:extLst>
      <p:ext uri="{BB962C8B-B14F-4D97-AF65-F5344CB8AC3E}">
        <p14:creationId xmlns:p14="http://schemas.microsoft.com/office/powerpoint/2010/main" val="3965756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836712"/>
            <a:ext cx="8640960" cy="5832648"/>
          </a:xfrm>
        </p:spPr>
        <p:txBody>
          <a:bodyPr>
            <a:normAutofit fontScale="92500"/>
          </a:bodyPr>
          <a:lstStyle/>
          <a:p>
            <a:pPr marL="0" indent="536575" algn="just">
              <a:buNone/>
            </a:pPr>
            <a:r>
              <a:rPr lang="kk-KZ" dirty="0"/>
              <a:t>Ірі өзендердің шартты белгілері сапалық және сандық көрсеткіштермен беріледі – ағыстың жыламдығы мен бағыты, тереңдігі мен ені, арнадағы топырақ, су деңгейі, өткелдің бар болуы (паромдар, көпірлер, өткел) сарқырама мен табалдырықтар. Егер өзеннің атауы бас әріптермен жазылса, онда осы учаскеде кеме жүзеді. Кеуіп жатқан өзендер және өзендердің аумағы сызықтық пунктирмен, жер асты өзендердің аумағы нүктелі пунктирмен беріледі.</a:t>
            </a:r>
            <a:endParaRPr lang="ru-RU" dirty="0"/>
          </a:p>
          <a:p>
            <a:pPr marL="0" indent="536575" algn="just">
              <a:buNone/>
            </a:pPr>
            <a:r>
              <a:rPr lang="kk-KZ" dirty="0"/>
              <a:t>Каналдардың шартты белгілері түзу сызықтар және карта масштабында каналдың енін көрсететін екі параллельді сызықтар беріледі.</a:t>
            </a:r>
            <a:endParaRPr lang="ru-RU" dirty="0"/>
          </a:p>
          <a:p>
            <a:pPr marL="0" indent="536575" algn="just">
              <a:buNone/>
            </a:pPr>
            <a:r>
              <a:rPr lang="kk-KZ" dirty="0"/>
              <a:t>Карталарда теңіздердің және оның бөліктерінің, көлдердің, суқоймаларының, канал, құдық, бұлақ, соынмен қатар жағалаулық сызықтағы объектілер атауы жазылады.</a:t>
            </a:r>
            <a:endParaRPr lang="ru-RU" dirty="0"/>
          </a:p>
          <a:p>
            <a:endParaRPr lang="ru-RU" dirty="0"/>
          </a:p>
        </p:txBody>
      </p:sp>
    </p:spTree>
    <p:extLst>
      <p:ext uri="{BB962C8B-B14F-4D97-AF65-F5344CB8AC3E}">
        <p14:creationId xmlns:p14="http://schemas.microsoft.com/office/powerpoint/2010/main" val="2369050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052736"/>
            <a:ext cx="8229600" cy="5271864"/>
          </a:xfrm>
        </p:spPr>
        <p:txBody>
          <a:bodyPr>
            <a:normAutofit fontScale="92500" lnSpcReduction="20000"/>
          </a:bodyPr>
          <a:lstStyle/>
          <a:p>
            <a:pPr marL="0" indent="536575" algn="just">
              <a:buNone/>
            </a:pPr>
            <a:r>
              <a:rPr lang="kk-KZ" dirty="0"/>
              <a:t>Ірі масштабты топографиялық карталарда барлық елді мекендер мен бөлек орналасқан құрылыстар көрсетіледі.</a:t>
            </a:r>
            <a:endParaRPr lang="ru-RU" dirty="0"/>
          </a:p>
          <a:p>
            <a:pPr marL="0" indent="536575" algn="just">
              <a:buNone/>
            </a:pPr>
            <a:r>
              <a:rPr lang="kk-KZ" dirty="0"/>
              <a:t>Елді мекендер келесідей белгілеріне байланысты бөлінеді:</a:t>
            </a:r>
            <a:endParaRPr lang="ru-RU" dirty="0"/>
          </a:p>
          <a:p>
            <a:pPr marL="0" indent="536575" algn="just">
              <a:buNone/>
            </a:pPr>
            <a:r>
              <a:rPr lang="kk-KZ" dirty="0"/>
              <a:t>- тұрғындарының саны (шрифттің биіктігі)</a:t>
            </a:r>
            <a:endParaRPr lang="ru-RU" dirty="0"/>
          </a:p>
          <a:p>
            <a:pPr marL="0" indent="536575" algn="just">
              <a:buNone/>
            </a:pPr>
            <a:r>
              <a:rPr lang="kk-KZ" dirty="0"/>
              <a:t>- елді мекен түрі (жалқы атауларды жазуға қолданылатын шрифт түрі)</a:t>
            </a:r>
            <a:endParaRPr lang="ru-RU" dirty="0"/>
          </a:p>
          <a:p>
            <a:pPr marL="0" indent="536575" algn="just">
              <a:buNone/>
            </a:pPr>
            <a:r>
              <a:rPr lang="kk-KZ" dirty="0"/>
              <a:t>- саяси-әкімшілік маңызы</a:t>
            </a:r>
            <a:endParaRPr lang="ru-RU" dirty="0"/>
          </a:p>
          <a:p>
            <a:pPr marL="0" indent="536575" algn="just">
              <a:buNone/>
            </a:pPr>
            <a:r>
              <a:rPr lang="kk-KZ" dirty="0"/>
              <a:t>Ірі масштабты карталарда елді мекендердің бөліктерін жасыл желектердің, көліктердің аумағында, құрылыс жүргізіліп жатқан жерлерде көрсетеді.</a:t>
            </a:r>
            <a:endParaRPr lang="ru-RU" dirty="0"/>
          </a:p>
          <a:p>
            <a:pPr marL="0" indent="536575" algn="just">
              <a:buNone/>
            </a:pPr>
            <a:r>
              <a:rPr lang="kk-KZ" dirty="0"/>
              <a:t>Ірі масштабты карталарда барлық өнеркәсіптік, ауылшаруашылық кәсіпорындары, қоғамдық-мәдени нысандар, діни-мәдени құрылыстар (мешіт, шіркеулер) көрсетіледі.</a:t>
            </a:r>
            <a:endParaRPr lang="ru-RU" dirty="0"/>
          </a:p>
          <a:p>
            <a:endParaRPr lang="ru-RU" dirty="0"/>
          </a:p>
        </p:txBody>
      </p:sp>
    </p:spTree>
    <p:extLst>
      <p:ext uri="{BB962C8B-B14F-4D97-AF65-F5344CB8AC3E}">
        <p14:creationId xmlns:p14="http://schemas.microsoft.com/office/powerpoint/2010/main" val="668523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endParaRPr lang="ru-RU" dirty="0"/>
          </a:p>
        </p:txBody>
      </p:sp>
      <p:pic>
        <p:nvPicPr>
          <p:cNvPr id="2051" name="Picture 3" descr="C:\Users\Анара\Desktop\afb19bc0d280e6c3a805c1384045776e-800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628650"/>
            <a:ext cx="828092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9643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268760"/>
            <a:ext cx="8229600" cy="5055840"/>
          </a:xfrm>
        </p:spPr>
        <p:txBody>
          <a:bodyPr/>
          <a:lstStyle/>
          <a:p>
            <a:pPr marL="0" indent="536575" algn="just">
              <a:buNone/>
            </a:pPr>
            <a:r>
              <a:rPr lang="ru-RU" dirty="0"/>
              <a:t>Карта </a:t>
            </a:r>
            <a:r>
              <a:rPr lang="ru-RU" dirty="0" err="1"/>
              <a:t>бойынша</a:t>
            </a:r>
            <a:r>
              <a:rPr lang="ru-RU" dirty="0"/>
              <a:t> </a:t>
            </a:r>
            <a:r>
              <a:rPr lang="ru-RU" dirty="0" err="1"/>
              <a:t>жергілікті</a:t>
            </a:r>
            <a:r>
              <a:rPr lang="ru-RU" dirty="0"/>
              <a:t> </a:t>
            </a:r>
            <a:r>
              <a:rPr lang="ru-RU" dirty="0" err="1"/>
              <a:t>жерді</a:t>
            </a:r>
            <a:r>
              <a:rPr lang="ru-RU" dirty="0"/>
              <a:t> </a:t>
            </a:r>
            <a:r>
              <a:rPr lang="ru-RU" dirty="0" err="1"/>
              <a:t>бағалауға</a:t>
            </a:r>
            <a:r>
              <a:rPr lang="ru-RU" dirty="0"/>
              <a:t>, </a:t>
            </a:r>
            <a:r>
              <a:rPr lang="ru-RU" dirty="0" err="1"/>
              <a:t>қозғалыс</a:t>
            </a:r>
            <a:r>
              <a:rPr lang="ru-RU" dirty="0"/>
              <a:t> </a:t>
            </a:r>
            <a:r>
              <a:rPr lang="ru-RU" dirty="0" err="1"/>
              <a:t>бағытын</a:t>
            </a:r>
            <a:r>
              <a:rPr lang="ru-RU" dirty="0"/>
              <a:t> </a:t>
            </a:r>
            <a:r>
              <a:rPr lang="ru-RU" dirty="0" err="1"/>
              <a:t>зерттеуге</a:t>
            </a:r>
            <a:r>
              <a:rPr lang="ru-RU" dirty="0"/>
              <a:t>, </a:t>
            </a:r>
            <a:r>
              <a:rPr lang="ru-RU" dirty="0" err="1"/>
              <a:t>қашықтықты</a:t>
            </a:r>
            <a:r>
              <a:rPr lang="ru-RU" dirty="0"/>
              <a:t>, </a:t>
            </a:r>
            <a:r>
              <a:rPr lang="ru-RU" dirty="0" err="1"/>
              <a:t>бұрышты</a:t>
            </a:r>
            <a:r>
              <a:rPr lang="ru-RU" dirty="0"/>
              <a:t>, </a:t>
            </a:r>
            <a:r>
              <a:rPr lang="ru-RU" dirty="0" err="1"/>
              <a:t>алаңдарды</a:t>
            </a:r>
            <a:r>
              <a:rPr lang="ru-RU" dirty="0"/>
              <a:t>, </a:t>
            </a:r>
            <a:r>
              <a:rPr lang="ru-RU" dirty="0" err="1"/>
              <a:t>биіктікті</a:t>
            </a:r>
            <a:r>
              <a:rPr lang="ru-RU" dirty="0"/>
              <a:t>, </a:t>
            </a:r>
            <a:r>
              <a:rPr lang="ru-RU" dirty="0" err="1"/>
              <a:t>кеңістікті</a:t>
            </a:r>
            <a:r>
              <a:rPr lang="ru-RU" dirty="0"/>
              <a:t> </a:t>
            </a:r>
            <a:r>
              <a:rPr lang="ru-RU" dirty="0" err="1"/>
              <a:t>анықтауға</a:t>
            </a:r>
            <a:r>
              <a:rPr lang="ru-RU" dirty="0"/>
              <a:t> </a:t>
            </a:r>
            <a:r>
              <a:rPr lang="ru-RU" dirty="0" err="1"/>
              <a:t>байланысты</a:t>
            </a:r>
            <a:r>
              <a:rPr lang="ru-RU" dirty="0"/>
              <a:t> </a:t>
            </a:r>
            <a:r>
              <a:rPr lang="ru-RU" dirty="0" err="1"/>
              <a:t>міндеттер</a:t>
            </a:r>
            <a:r>
              <a:rPr lang="ru-RU" dirty="0"/>
              <a:t> </a:t>
            </a:r>
            <a:r>
              <a:rPr lang="ru-RU" dirty="0" err="1"/>
              <a:t>орындалады</a:t>
            </a:r>
            <a:r>
              <a:rPr lang="ru-RU" dirty="0"/>
              <a:t>, </a:t>
            </a:r>
            <a:r>
              <a:rPr lang="ru-RU" dirty="0" err="1"/>
              <a:t>ұрыстағы</a:t>
            </a:r>
            <a:r>
              <a:rPr lang="ru-RU" dirty="0"/>
              <a:t> </a:t>
            </a:r>
            <a:r>
              <a:rPr lang="ru-RU" dirty="0" err="1"/>
              <a:t>нысаналар</a:t>
            </a:r>
            <a:r>
              <a:rPr lang="ru-RU" dirty="0"/>
              <a:t> мен </a:t>
            </a:r>
            <a:r>
              <a:rPr lang="ru-RU" dirty="0" err="1"/>
              <a:t>ракеталардың</a:t>
            </a:r>
            <a:r>
              <a:rPr lang="ru-RU" dirty="0"/>
              <a:t> </a:t>
            </a:r>
            <a:r>
              <a:rPr lang="ru-RU" dirty="0" err="1"/>
              <a:t>тәртібі</a:t>
            </a:r>
            <a:r>
              <a:rPr lang="ru-RU" dirty="0"/>
              <a:t> </a:t>
            </a:r>
            <a:r>
              <a:rPr lang="ru-RU" dirty="0" err="1"/>
              <a:t>анықталады</a:t>
            </a:r>
            <a:r>
              <a:rPr lang="ru-RU" dirty="0"/>
              <a:t>.</a:t>
            </a:r>
            <a:br>
              <a:rPr lang="ru-RU" dirty="0"/>
            </a:br>
            <a:r>
              <a:rPr lang="ru-RU" dirty="0"/>
              <a:t/>
            </a:r>
            <a:br>
              <a:rPr lang="ru-RU" dirty="0"/>
            </a:br>
            <a:r>
              <a:rPr lang="ru-RU" dirty="0" err="1"/>
              <a:t>Топографиялық</a:t>
            </a:r>
            <a:r>
              <a:rPr lang="ru-RU" dirty="0"/>
              <a:t> </a:t>
            </a:r>
            <a:r>
              <a:rPr lang="ru-RU" dirty="0" err="1"/>
              <a:t>карталар</a:t>
            </a:r>
            <a:r>
              <a:rPr lang="ru-RU" dirty="0"/>
              <a:t> </a:t>
            </a:r>
            <a:r>
              <a:rPr lang="ru-RU" dirty="0" err="1"/>
              <a:t>елдің</a:t>
            </a:r>
            <a:r>
              <a:rPr lang="ru-RU" dirty="0"/>
              <a:t> </a:t>
            </a:r>
            <a:r>
              <a:rPr lang="ru-RU" dirty="0" err="1"/>
              <a:t>қорғаныс</a:t>
            </a:r>
            <a:r>
              <a:rPr lang="ru-RU" dirty="0"/>
              <a:t> </a:t>
            </a:r>
            <a:r>
              <a:rPr lang="ru-RU" dirty="0" err="1"/>
              <a:t>қажеттілігін</a:t>
            </a:r>
            <a:r>
              <a:rPr lang="ru-RU" dirty="0"/>
              <a:t> </a:t>
            </a:r>
            <a:r>
              <a:rPr lang="ru-RU" dirty="0" err="1"/>
              <a:t>қамтамасыз</a:t>
            </a:r>
            <a:r>
              <a:rPr lang="ru-RU" dirty="0"/>
              <a:t> </a:t>
            </a:r>
            <a:r>
              <a:rPr lang="ru-RU" dirty="0" err="1"/>
              <a:t>ету</a:t>
            </a:r>
            <a:r>
              <a:rPr lang="ru-RU" dirty="0"/>
              <a:t> </a:t>
            </a:r>
            <a:r>
              <a:rPr lang="ru-RU" dirty="0" err="1"/>
              <a:t>үшін</a:t>
            </a:r>
            <a:r>
              <a:rPr lang="ru-RU" dirty="0"/>
              <a:t> де, </a:t>
            </a:r>
            <a:r>
              <a:rPr lang="ru-RU" dirty="0" err="1"/>
              <a:t>халық</a:t>
            </a:r>
            <a:r>
              <a:rPr lang="ru-RU" dirty="0"/>
              <a:t> </a:t>
            </a:r>
            <a:r>
              <a:rPr lang="ru-RU" dirty="0" err="1"/>
              <a:t>шаруашылығы</a:t>
            </a:r>
            <a:r>
              <a:rPr lang="ru-RU" dirty="0"/>
              <a:t> </a:t>
            </a:r>
            <a:r>
              <a:rPr lang="ru-RU" dirty="0" err="1"/>
              <a:t>үшін</a:t>
            </a:r>
            <a:r>
              <a:rPr lang="ru-RU" dirty="0"/>
              <a:t> де </a:t>
            </a:r>
            <a:r>
              <a:rPr lang="ru-RU" dirty="0" err="1"/>
              <a:t>қажет</a:t>
            </a:r>
            <a:r>
              <a:rPr lang="ru-RU" dirty="0"/>
              <a:t>.</a:t>
            </a:r>
          </a:p>
        </p:txBody>
      </p:sp>
    </p:spTree>
    <p:extLst>
      <p:ext uri="{BB962C8B-B14F-4D97-AF65-F5344CB8AC3E}">
        <p14:creationId xmlns:p14="http://schemas.microsoft.com/office/powerpoint/2010/main" val="2178020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800" b="1" dirty="0" err="1">
                <a:latin typeface="Times New Roman" pitchFamily="18" charset="0"/>
                <a:cs typeface="Times New Roman" pitchFamily="18" charset="0"/>
              </a:rPr>
              <a:t>Әскерилер</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пайдалану</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барысында</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құрастырылған</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топографиялық</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карталар</a:t>
            </a:r>
            <a:endParaRPr lang="ru-RU" sz="2800" b="1" dirty="0">
              <a:latin typeface="Times New Roman" pitchFamily="18" charset="0"/>
              <a:cs typeface="Times New Roman" pitchFamily="18" charset="0"/>
            </a:endParaRPr>
          </a:p>
        </p:txBody>
      </p:sp>
      <p:sp>
        <p:nvSpPr>
          <p:cNvPr id="3" name="Объект 2"/>
          <p:cNvSpPr>
            <a:spLocks noGrp="1"/>
          </p:cNvSpPr>
          <p:nvPr>
            <p:ph idx="1"/>
          </p:nvPr>
        </p:nvSpPr>
        <p:spPr>
          <a:xfrm>
            <a:off x="457200" y="1935480"/>
            <a:ext cx="8229600" cy="4805888"/>
          </a:xfrm>
        </p:spPr>
        <p:txBody>
          <a:bodyPr/>
          <a:lstStyle/>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916832"/>
            <a:ext cx="8352928" cy="4369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3083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800" b="1" dirty="0" err="1">
                <a:latin typeface="Times New Roman" pitchFamily="18" charset="0"/>
                <a:cs typeface="Times New Roman" pitchFamily="18" charset="0"/>
              </a:rPr>
              <a:t>Ірі</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масштабты</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карталарда</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белгіленген</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бағыттың</a:t>
            </a:r>
            <a:r>
              <a:rPr lang="ru-RU" sz="2800" b="1" dirty="0">
                <a:latin typeface="Times New Roman" pitchFamily="18" charset="0"/>
                <a:cs typeface="Times New Roman" pitchFamily="18" charset="0"/>
              </a:rPr>
              <a:t> </a:t>
            </a:r>
            <a:r>
              <a:rPr lang="ru-RU" sz="2800" b="1" dirty="0" err="1" smtClean="0">
                <a:latin typeface="Times New Roman" pitchFamily="18" charset="0"/>
                <a:cs typeface="Times New Roman" pitchFamily="18" charset="0"/>
              </a:rPr>
              <a:t>көлденең</a:t>
            </a:r>
            <a:r>
              <a:rPr lang="ru-RU" sz="2800" b="1" dirty="0" smtClean="0">
                <a:latin typeface="Times New Roman" pitchFamily="18" charset="0"/>
                <a:cs typeface="Times New Roman" pitchFamily="18" charset="0"/>
              </a:rPr>
              <a:t> </a:t>
            </a:r>
            <a:r>
              <a:rPr lang="ru-RU" sz="2800" b="1" dirty="0" err="1" smtClean="0">
                <a:latin typeface="Times New Roman" pitchFamily="18" charset="0"/>
                <a:cs typeface="Times New Roman" pitchFamily="18" charset="0"/>
              </a:rPr>
              <a:t>қима-сызбасы</a:t>
            </a:r>
            <a:endParaRPr lang="ru-RU" sz="2800" b="1" dirty="0">
              <a:latin typeface="Times New Roman" pitchFamily="18" charset="0"/>
              <a:cs typeface="Times New Roman" pitchFamily="18" charset="0"/>
            </a:endParaRPr>
          </a:p>
        </p:txBody>
      </p:sp>
      <p:pic>
        <p:nvPicPr>
          <p:cNvPr id="4098" name="Picture 2" descr="C:\Users\Анара\Desktop\Снимок 1.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1935163"/>
            <a:ext cx="6552728" cy="4734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0140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052736"/>
            <a:ext cx="8229600" cy="5271864"/>
          </a:xfrm>
        </p:spPr>
        <p:txBody>
          <a:bodyPr/>
          <a:lstStyle/>
          <a:p>
            <a:pPr marL="0" indent="536575" algn="just">
              <a:buNone/>
            </a:pPr>
            <a:r>
              <a:rPr lang="ru-RU" dirty="0" err="1"/>
              <a:t>Топографиялық</a:t>
            </a:r>
            <a:r>
              <a:rPr lang="ru-RU" dirty="0"/>
              <a:t> </a:t>
            </a:r>
            <a:r>
              <a:rPr lang="ru-RU" dirty="0" err="1"/>
              <a:t>карталарда</a:t>
            </a:r>
            <a:r>
              <a:rPr lang="ru-RU" dirty="0"/>
              <a:t> </a:t>
            </a:r>
            <a:r>
              <a:rPr lang="ru-RU" dirty="0" err="1"/>
              <a:t>масштабтың</a:t>
            </a:r>
            <a:r>
              <a:rPr lang="ru-RU" dirty="0"/>
              <a:t> бес </a:t>
            </a:r>
            <a:r>
              <a:rPr lang="ru-RU" dirty="0" err="1"/>
              <a:t>түрі</a:t>
            </a:r>
            <a:r>
              <a:rPr lang="ru-RU" dirty="0"/>
              <a:t> </a:t>
            </a:r>
            <a:r>
              <a:rPr lang="ru-RU" dirty="0" err="1" smtClean="0"/>
              <a:t>қолданылады</a:t>
            </a:r>
            <a:r>
              <a:rPr lang="ru-RU" dirty="0"/>
              <a:t>.</a:t>
            </a:r>
          </a:p>
          <a:p>
            <a:pPr marL="0" indent="536575" algn="just">
              <a:buNone/>
            </a:pPr>
            <a:r>
              <a:rPr lang="ru-RU" dirty="0" err="1"/>
              <a:t>Олар</a:t>
            </a:r>
            <a:r>
              <a:rPr lang="ru-RU" dirty="0"/>
              <a:t>: </a:t>
            </a:r>
            <a:r>
              <a:rPr lang="ru-RU" i="1" dirty="0" err="1"/>
              <a:t>сандық</a:t>
            </a:r>
            <a:r>
              <a:rPr lang="ru-RU" i="1" dirty="0"/>
              <a:t>, </a:t>
            </a:r>
            <a:r>
              <a:rPr lang="ru-RU" i="1" dirty="0" err="1"/>
              <a:t>атау</a:t>
            </a:r>
            <a:r>
              <a:rPr lang="ru-RU" i="1" dirty="0"/>
              <a:t>, </a:t>
            </a:r>
            <a:r>
              <a:rPr lang="ru-RU" i="1" dirty="0" err="1"/>
              <a:t>сызықтық</a:t>
            </a:r>
            <a:r>
              <a:rPr lang="ru-RU" i="1" dirty="0"/>
              <a:t>, </a:t>
            </a:r>
            <a:r>
              <a:rPr lang="ru-RU" i="1" dirty="0" err="1"/>
              <a:t>сыналы</a:t>
            </a:r>
            <a:r>
              <a:rPr lang="ru-RU" i="1" dirty="0"/>
              <a:t> ж</a:t>
            </a:r>
            <a:r>
              <a:rPr lang="en-US" i="1" dirty="0"/>
              <a:t>ə</a:t>
            </a:r>
            <a:r>
              <a:rPr lang="ru-RU" i="1" dirty="0"/>
              <a:t>не </a:t>
            </a:r>
            <a:r>
              <a:rPr lang="ru-RU" i="1" dirty="0" err="1"/>
              <a:t>көлбеу</a:t>
            </a:r>
            <a:r>
              <a:rPr lang="ru-RU" i="1" dirty="0"/>
              <a:t> </a:t>
            </a:r>
            <a:r>
              <a:rPr lang="ru-RU" dirty="0" err="1" smtClean="0"/>
              <a:t>масштабтар</a:t>
            </a:r>
            <a:r>
              <a:rPr lang="ru-RU" dirty="0"/>
              <a:t>. </a:t>
            </a:r>
            <a:r>
              <a:rPr lang="ru-RU" dirty="0" err="1"/>
              <a:t>Жер</a:t>
            </a:r>
            <a:r>
              <a:rPr lang="ru-RU" dirty="0"/>
              <a:t> </a:t>
            </a:r>
            <a:r>
              <a:rPr lang="ru-RU" dirty="0" err="1"/>
              <a:t>бетінің</a:t>
            </a:r>
            <a:r>
              <a:rPr lang="ru-RU" dirty="0"/>
              <a:t> </a:t>
            </a:r>
            <a:r>
              <a:rPr lang="ru-RU" dirty="0" err="1"/>
              <a:t>жазықтықта</a:t>
            </a:r>
            <a:r>
              <a:rPr lang="ru-RU" dirty="0"/>
              <a:t> </a:t>
            </a:r>
            <a:r>
              <a:rPr lang="ru-RU" dirty="0" err="1"/>
              <a:t>неше</a:t>
            </a:r>
            <a:r>
              <a:rPr lang="ru-RU" dirty="0"/>
              <a:t> </a:t>
            </a:r>
            <a:r>
              <a:rPr lang="ru-RU" dirty="0" err="1"/>
              <a:t>есе</a:t>
            </a:r>
            <a:r>
              <a:rPr lang="ru-RU" dirty="0"/>
              <a:t> </a:t>
            </a:r>
            <a:r>
              <a:rPr lang="ru-RU" dirty="0" err="1"/>
              <a:t>кішірейтілгенін</a:t>
            </a:r>
            <a:r>
              <a:rPr lang="ru-RU" dirty="0"/>
              <a:t> </a:t>
            </a:r>
            <a:r>
              <a:rPr lang="ru-RU" dirty="0" smtClean="0"/>
              <a:t>сантиметр </a:t>
            </a:r>
            <a:r>
              <a:rPr lang="ru-RU" dirty="0" err="1" smtClean="0"/>
              <a:t>есебімен</a:t>
            </a:r>
            <a:r>
              <a:rPr lang="ru-RU" dirty="0" smtClean="0"/>
              <a:t> </a:t>
            </a:r>
            <a:r>
              <a:rPr lang="ru-RU" dirty="0" err="1"/>
              <a:t>көрсетілген</a:t>
            </a:r>
            <a:r>
              <a:rPr lang="ru-RU" dirty="0"/>
              <a:t> </a:t>
            </a:r>
            <a:r>
              <a:rPr lang="ru-RU" dirty="0" err="1"/>
              <a:t>сандық</a:t>
            </a:r>
            <a:r>
              <a:rPr lang="ru-RU" dirty="0"/>
              <a:t> шаманы </a:t>
            </a:r>
            <a:r>
              <a:rPr lang="ru-RU" i="1" dirty="0" err="1"/>
              <a:t>сандық</a:t>
            </a:r>
            <a:r>
              <a:rPr lang="ru-RU" i="1" dirty="0"/>
              <a:t> масштаб </a:t>
            </a:r>
            <a:r>
              <a:rPr lang="ru-RU" dirty="0" err="1" smtClean="0"/>
              <a:t>дейміз</a:t>
            </a:r>
            <a:r>
              <a:rPr lang="ru-RU" dirty="0" smtClean="0"/>
              <a:t>.</a:t>
            </a:r>
          </a:p>
          <a:p>
            <a:pPr marL="0" indent="536575" algn="just">
              <a:buNone/>
            </a:pPr>
            <a:r>
              <a:rPr lang="ru-RU" dirty="0" err="1" smtClean="0"/>
              <a:t>Сандық</a:t>
            </a:r>
            <a:r>
              <a:rPr lang="ru-RU" dirty="0" smtClean="0"/>
              <a:t> </a:t>
            </a:r>
            <a:r>
              <a:rPr lang="ru-RU" dirty="0"/>
              <a:t>масштаб </a:t>
            </a:r>
            <a:r>
              <a:rPr lang="ru-RU" i="1" dirty="0"/>
              <a:t>M </a:t>
            </a:r>
            <a:r>
              <a:rPr lang="ru-RU" dirty="0"/>
              <a:t>= 1:100000 </a:t>
            </a:r>
            <a:r>
              <a:rPr lang="ru-RU" dirty="0" err="1"/>
              <a:t>болғанда</a:t>
            </a:r>
            <a:r>
              <a:rPr lang="ru-RU" dirty="0"/>
              <a:t> </a:t>
            </a:r>
            <a:r>
              <a:rPr lang="ru-RU" dirty="0" err="1"/>
              <a:t>оның</a:t>
            </a:r>
            <a:r>
              <a:rPr lang="ru-RU" dirty="0"/>
              <a:t> </a:t>
            </a:r>
            <a:r>
              <a:rPr lang="ru-RU" dirty="0" err="1"/>
              <a:t>атау</a:t>
            </a:r>
            <a:r>
              <a:rPr lang="ru-RU" dirty="0"/>
              <a:t> </a:t>
            </a:r>
            <a:r>
              <a:rPr lang="ru-RU" dirty="0" smtClean="0"/>
              <a:t>масштабы 1 см </a:t>
            </a:r>
            <a:r>
              <a:rPr lang="ru-RU" dirty="0"/>
              <a:t>= </a:t>
            </a:r>
            <a:r>
              <a:rPr lang="ru-RU" dirty="0" smtClean="0"/>
              <a:t>1 </a:t>
            </a:r>
            <a:r>
              <a:rPr lang="ru-RU" dirty="0" err="1" smtClean="0"/>
              <a:t>шақырым</a:t>
            </a:r>
            <a:r>
              <a:rPr lang="ru-RU" dirty="0" smtClean="0"/>
              <a:t> </a:t>
            </a:r>
            <a:r>
              <a:rPr lang="ru-RU" dirty="0" err="1"/>
              <a:t>тең</a:t>
            </a:r>
            <a:r>
              <a:rPr lang="ru-RU" dirty="0"/>
              <a:t> </a:t>
            </a:r>
            <a:r>
              <a:rPr lang="ru-RU" dirty="0" err="1" smtClean="0"/>
              <a:t>болады</a:t>
            </a:r>
            <a:r>
              <a:rPr lang="ru-RU" dirty="0" smtClean="0"/>
              <a:t>.</a:t>
            </a:r>
          </a:p>
          <a:p>
            <a:pPr marL="0" indent="536575" algn="just">
              <a:buNone/>
            </a:pPr>
            <a:r>
              <a:rPr lang="ru-RU" dirty="0" err="1" smtClean="0"/>
              <a:t>Картадағы</a:t>
            </a:r>
            <a:r>
              <a:rPr lang="ru-RU" dirty="0" smtClean="0"/>
              <a:t> </a:t>
            </a:r>
            <a:r>
              <a:rPr lang="ru-RU" dirty="0" err="1"/>
              <a:t>атау</a:t>
            </a:r>
            <a:r>
              <a:rPr lang="ru-RU" dirty="0"/>
              <a:t> </a:t>
            </a:r>
            <a:r>
              <a:rPr lang="ru-RU" dirty="0" err="1"/>
              <a:t>масштабты</a:t>
            </a:r>
            <a:r>
              <a:rPr lang="ru-RU" dirty="0"/>
              <a:t> </a:t>
            </a:r>
            <a:r>
              <a:rPr lang="ru-RU" dirty="0" err="1"/>
              <a:t>сызық</a:t>
            </a:r>
            <a:r>
              <a:rPr lang="ru-RU" dirty="0"/>
              <a:t> </a:t>
            </a:r>
            <a:r>
              <a:rPr lang="ru-RU" dirty="0" err="1"/>
              <a:t>түрінде</a:t>
            </a:r>
            <a:r>
              <a:rPr lang="ru-RU" dirty="0"/>
              <a:t> </a:t>
            </a:r>
            <a:r>
              <a:rPr lang="ru-RU" dirty="0" err="1" smtClean="0"/>
              <a:t>кескіндеуді</a:t>
            </a:r>
            <a:r>
              <a:rPr lang="ru-RU" dirty="0" smtClean="0"/>
              <a:t> </a:t>
            </a:r>
            <a:r>
              <a:rPr lang="ru-RU" i="1" dirty="0" err="1" smtClean="0"/>
              <a:t>сызықтық</a:t>
            </a:r>
            <a:r>
              <a:rPr lang="ru-RU" i="1" dirty="0" smtClean="0"/>
              <a:t> </a:t>
            </a:r>
            <a:r>
              <a:rPr lang="ru-RU" i="1" dirty="0"/>
              <a:t>масштаб </a:t>
            </a:r>
            <a:r>
              <a:rPr lang="ru-RU" dirty="0" err="1"/>
              <a:t>дейміз</a:t>
            </a:r>
            <a:r>
              <a:rPr lang="ru-RU" dirty="0" smtClean="0"/>
              <a:t>.</a:t>
            </a:r>
          </a:p>
          <a:p>
            <a:pPr marL="0" indent="536575" algn="just">
              <a:buNone/>
            </a:pPr>
            <a:endParaRPr lang="ru-RU" dirty="0"/>
          </a:p>
        </p:txBody>
      </p:sp>
    </p:spTree>
    <p:extLst>
      <p:ext uri="{BB962C8B-B14F-4D97-AF65-F5344CB8AC3E}">
        <p14:creationId xmlns:p14="http://schemas.microsoft.com/office/powerpoint/2010/main" val="2348807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1340768"/>
            <a:ext cx="8229600" cy="5067016"/>
          </a:xfrm>
        </p:spPr>
        <p:txBody>
          <a:bodyPr/>
          <a:lstStyle/>
          <a:p>
            <a:pPr marL="0" indent="542925" algn="just">
              <a:buNone/>
            </a:pPr>
            <a:r>
              <a:rPr lang="ru-RU" dirty="0" err="1"/>
              <a:t>Картадағы</a:t>
            </a:r>
            <a:r>
              <a:rPr lang="ru-RU" dirty="0"/>
              <a:t> </a:t>
            </a:r>
            <a:r>
              <a:rPr lang="ru-RU" dirty="0" err="1"/>
              <a:t>атау</a:t>
            </a:r>
            <a:r>
              <a:rPr lang="ru-RU" dirty="0"/>
              <a:t> </a:t>
            </a:r>
            <a:r>
              <a:rPr lang="ru-RU" dirty="0" err="1"/>
              <a:t>масштабты</a:t>
            </a:r>
            <a:r>
              <a:rPr lang="ru-RU" dirty="0"/>
              <a:t> </a:t>
            </a:r>
            <a:r>
              <a:rPr lang="ru-RU" dirty="0" err="1"/>
              <a:t>сызық</a:t>
            </a:r>
            <a:r>
              <a:rPr lang="ru-RU" dirty="0"/>
              <a:t> </a:t>
            </a:r>
            <a:r>
              <a:rPr lang="ru-RU" dirty="0" err="1"/>
              <a:t>түрінде</a:t>
            </a:r>
            <a:r>
              <a:rPr lang="ru-RU" dirty="0"/>
              <a:t> </a:t>
            </a:r>
            <a:r>
              <a:rPr lang="ru-RU" dirty="0" err="1"/>
              <a:t>кескіндеуді</a:t>
            </a:r>
            <a:r>
              <a:rPr lang="ru-RU" dirty="0"/>
              <a:t> </a:t>
            </a:r>
            <a:r>
              <a:rPr lang="ru-RU" i="1" dirty="0" err="1"/>
              <a:t>сызықтық</a:t>
            </a:r>
            <a:r>
              <a:rPr lang="ru-RU" i="1" dirty="0"/>
              <a:t> масштаб </a:t>
            </a:r>
            <a:r>
              <a:rPr lang="ru-RU" dirty="0" err="1"/>
              <a:t>дейміз</a:t>
            </a:r>
            <a:r>
              <a:rPr lang="ru-RU" dirty="0" smtClean="0"/>
              <a:t>.</a:t>
            </a:r>
          </a:p>
          <a:p>
            <a:pPr marL="0" indent="0">
              <a:buNone/>
            </a:pPr>
            <a:endParaRPr lang="ru-RU" dirty="0"/>
          </a:p>
          <a:p>
            <a:endParaRPr lang="ru-RU" dirty="0"/>
          </a:p>
        </p:txBody>
      </p:sp>
      <p:pic>
        <p:nvPicPr>
          <p:cNvPr id="5122" name="Picture 2" descr="C:\Users\Анара\Desktop\Снимок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3284984"/>
            <a:ext cx="7519462" cy="2017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6605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96752"/>
            <a:ext cx="8229600" cy="5127848"/>
          </a:xfrm>
        </p:spPr>
        <p:txBody>
          <a:bodyPr/>
          <a:lstStyle/>
          <a:p>
            <a:pPr marL="0" indent="542925" algn="just">
              <a:buNone/>
            </a:pPr>
            <a:r>
              <a:rPr lang="ru-RU" dirty="0" err="1"/>
              <a:t>Сыналы</a:t>
            </a:r>
            <a:r>
              <a:rPr lang="ru-RU" dirty="0"/>
              <a:t> масштаб. </a:t>
            </a:r>
            <a:r>
              <a:rPr lang="ru-RU" dirty="0" smtClean="0"/>
              <a:t> </a:t>
            </a:r>
            <a:r>
              <a:rPr lang="ru-RU" dirty="0" err="1" smtClean="0"/>
              <a:t>Ірі</a:t>
            </a:r>
            <a:r>
              <a:rPr lang="ru-RU" dirty="0" smtClean="0"/>
              <a:t> </a:t>
            </a:r>
            <a:r>
              <a:rPr lang="ru-RU" dirty="0" err="1"/>
              <a:t>масштабты</a:t>
            </a:r>
            <a:r>
              <a:rPr lang="ru-RU" dirty="0"/>
              <a:t> </a:t>
            </a:r>
            <a:r>
              <a:rPr lang="ru-RU" dirty="0" err="1"/>
              <a:t>карталарда</a:t>
            </a:r>
            <a:r>
              <a:rPr lang="ru-RU" dirty="0"/>
              <a:t> </a:t>
            </a:r>
            <a:r>
              <a:rPr lang="ru-RU" dirty="0" err="1" smtClean="0"/>
              <a:t>арақашықтықты</a:t>
            </a:r>
            <a:r>
              <a:rPr lang="ru-RU" dirty="0"/>
              <a:t> </a:t>
            </a:r>
            <a:r>
              <a:rPr lang="ru-RU" dirty="0" smtClean="0"/>
              <a:t>д</a:t>
            </a:r>
            <a:r>
              <a:rPr lang="en-US" dirty="0"/>
              <a:t>ə</a:t>
            </a:r>
            <a:r>
              <a:rPr lang="ru-RU" dirty="0"/>
              <a:t>л </a:t>
            </a:r>
            <a:r>
              <a:rPr lang="ru-RU" dirty="0" err="1"/>
              <a:t>өлшеу</a:t>
            </a:r>
            <a:r>
              <a:rPr lang="ru-RU" dirty="0"/>
              <a:t> </a:t>
            </a:r>
            <a:r>
              <a:rPr lang="ru-RU" dirty="0" err="1"/>
              <a:t>үшін</a:t>
            </a:r>
            <a:r>
              <a:rPr lang="ru-RU" dirty="0"/>
              <a:t> </a:t>
            </a:r>
            <a:r>
              <a:rPr lang="ru-RU" dirty="0" err="1"/>
              <a:t>сыналы</a:t>
            </a:r>
            <a:r>
              <a:rPr lang="ru-RU" dirty="0"/>
              <a:t> ж</a:t>
            </a:r>
            <a:r>
              <a:rPr lang="en-US" dirty="0"/>
              <a:t>ə</a:t>
            </a:r>
            <a:r>
              <a:rPr lang="ru-RU" dirty="0"/>
              <a:t>не </a:t>
            </a:r>
            <a:r>
              <a:rPr lang="ru-RU" dirty="0" err="1"/>
              <a:t>көлбеу</a:t>
            </a:r>
            <a:r>
              <a:rPr lang="ru-RU" dirty="0"/>
              <a:t> </a:t>
            </a:r>
            <a:r>
              <a:rPr lang="ru-RU" dirty="0" err="1"/>
              <a:t>масштабтар</a:t>
            </a:r>
            <a:r>
              <a:rPr lang="ru-RU" dirty="0"/>
              <a:t> </a:t>
            </a:r>
            <a:r>
              <a:rPr lang="ru-RU" dirty="0" err="1"/>
              <a:t>қолданылады</a:t>
            </a:r>
            <a:r>
              <a:rPr lang="ru-RU" dirty="0"/>
              <a:t>.</a:t>
            </a:r>
            <a:endParaRPr lang="ru-RU" dirty="0" smtClean="0"/>
          </a:p>
          <a:p>
            <a:pPr marL="0" indent="542925" algn="just">
              <a:buNone/>
            </a:pPr>
            <a:r>
              <a:rPr lang="ru-RU" dirty="0" err="1" smtClean="0"/>
              <a:t>Сызықтық</a:t>
            </a:r>
            <a:r>
              <a:rPr lang="ru-RU" dirty="0" smtClean="0"/>
              <a:t> </a:t>
            </a:r>
            <a:r>
              <a:rPr lang="ru-RU" dirty="0"/>
              <a:t>ж</a:t>
            </a:r>
            <a:r>
              <a:rPr lang="en-US" dirty="0"/>
              <a:t>ə</a:t>
            </a:r>
            <a:r>
              <a:rPr lang="ru-RU" dirty="0"/>
              <a:t>не </a:t>
            </a:r>
            <a:r>
              <a:rPr lang="ru-RU" dirty="0" err="1"/>
              <a:t>сыналы</a:t>
            </a:r>
            <a:r>
              <a:rPr lang="ru-RU" dirty="0"/>
              <a:t> </a:t>
            </a:r>
            <a:r>
              <a:rPr lang="ru-RU" dirty="0" err="1"/>
              <a:t>масштабтардың</a:t>
            </a:r>
            <a:r>
              <a:rPr lang="ru-RU" dirty="0"/>
              <a:t> </a:t>
            </a:r>
            <a:r>
              <a:rPr lang="ru-RU" dirty="0" err="1"/>
              <a:t>жиынтығын</a:t>
            </a:r>
            <a:r>
              <a:rPr lang="ru-RU" dirty="0"/>
              <a:t> </a:t>
            </a:r>
            <a:r>
              <a:rPr lang="ru-RU" i="1" dirty="0" err="1" smtClean="0"/>
              <a:t>көлбеу</a:t>
            </a:r>
            <a:r>
              <a:rPr lang="ru-RU" i="1" dirty="0" smtClean="0"/>
              <a:t> масштаб </a:t>
            </a:r>
            <a:r>
              <a:rPr lang="ru-RU" dirty="0" err="1"/>
              <a:t>дейміз</a:t>
            </a:r>
            <a:r>
              <a:rPr lang="ru-RU" dirty="0" smtClean="0"/>
              <a:t>.</a:t>
            </a:r>
          </a:p>
          <a:p>
            <a:pPr marL="0" indent="0">
              <a:buNone/>
            </a:pPr>
            <a:endParaRPr lang="ru-RU" dirty="0"/>
          </a:p>
        </p:txBody>
      </p:sp>
      <p:pic>
        <p:nvPicPr>
          <p:cNvPr id="6146" name="Picture 2" descr="C:\Users\Анара\Desktop\Снимок 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8111" y="4005064"/>
            <a:ext cx="7475537" cy="1706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221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415880"/>
          </a:xfrm>
        </p:spPr>
        <p:txBody>
          <a:bodyPr>
            <a:normAutofit/>
          </a:bodyPr>
          <a:lstStyle/>
          <a:p>
            <a:pPr marL="0" indent="542925" algn="just">
              <a:buNone/>
            </a:pPr>
            <a:r>
              <a:rPr lang="ru-RU" b="1" dirty="0" err="1"/>
              <a:t>Топографиялық</a:t>
            </a:r>
            <a:r>
              <a:rPr lang="ru-RU" b="1" dirty="0"/>
              <a:t> </a:t>
            </a:r>
            <a:r>
              <a:rPr lang="ru-RU" b="1" dirty="0" err="1"/>
              <a:t>карталардың</a:t>
            </a:r>
            <a:r>
              <a:rPr lang="ru-RU" b="1" dirty="0"/>
              <a:t> </a:t>
            </a:r>
            <a:r>
              <a:rPr lang="ru-RU" b="1" dirty="0" err="1"/>
              <a:t>проекциялары</a:t>
            </a:r>
            <a:r>
              <a:rPr lang="ru-RU" b="1" dirty="0" smtClean="0"/>
              <a:t>.</a:t>
            </a:r>
          </a:p>
          <a:p>
            <a:pPr marL="0" indent="542925" algn="just">
              <a:buNone/>
            </a:pPr>
            <a:endParaRPr lang="ru-RU" b="1" dirty="0"/>
          </a:p>
          <a:p>
            <a:pPr marL="0" indent="542925" algn="just">
              <a:buNone/>
            </a:pPr>
            <a:r>
              <a:rPr lang="ru-RU" b="1" dirty="0" smtClean="0"/>
              <a:t> </a:t>
            </a:r>
            <a:r>
              <a:rPr lang="ru-RU" dirty="0" err="1"/>
              <a:t>Біршама</a:t>
            </a:r>
            <a:r>
              <a:rPr lang="ru-RU" dirty="0"/>
              <a:t> </a:t>
            </a:r>
            <a:r>
              <a:rPr lang="ru-RU" dirty="0" err="1" smtClean="0"/>
              <a:t>ірі</a:t>
            </a:r>
            <a:r>
              <a:rPr lang="ru-RU" dirty="0" smtClean="0"/>
              <a:t> </a:t>
            </a:r>
            <a:r>
              <a:rPr lang="ru-RU" dirty="0" err="1" smtClean="0"/>
              <a:t>аумақты</a:t>
            </a:r>
            <a:r>
              <a:rPr lang="ru-RU" dirty="0" smtClean="0"/>
              <a:t> </a:t>
            </a:r>
            <a:r>
              <a:rPr lang="ru-RU" dirty="0" err="1"/>
              <a:t>жазықтықты</a:t>
            </a:r>
            <a:r>
              <a:rPr lang="ru-RU" dirty="0"/>
              <a:t> </a:t>
            </a:r>
            <a:r>
              <a:rPr lang="ru-RU" dirty="0" err="1"/>
              <a:t>кескіндеу</a:t>
            </a:r>
            <a:r>
              <a:rPr lang="ru-RU" dirty="0"/>
              <a:t> </a:t>
            </a:r>
            <a:r>
              <a:rPr lang="ru-RU" dirty="0" err="1"/>
              <a:t>барысында</a:t>
            </a:r>
            <a:r>
              <a:rPr lang="ru-RU" dirty="0"/>
              <a:t> </a:t>
            </a:r>
            <a:r>
              <a:rPr lang="ru-RU" dirty="0" err="1"/>
              <a:t>кететін</a:t>
            </a:r>
            <a:r>
              <a:rPr lang="ru-RU" dirty="0"/>
              <a:t> </a:t>
            </a:r>
            <a:r>
              <a:rPr lang="ru-RU" dirty="0" err="1" smtClean="0"/>
              <a:t>қателіктерді</a:t>
            </a:r>
            <a:r>
              <a:rPr lang="ru-RU" dirty="0"/>
              <a:t> </a:t>
            </a:r>
            <a:r>
              <a:rPr lang="ru-RU" dirty="0" err="1" smtClean="0"/>
              <a:t>азайту</a:t>
            </a:r>
            <a:r>
              <a:rPr lang="ru-RU" dirty="0" smtClean="0"/>
              <a:t> </a:t>
            </a:r>
            <a:r>
              <a:rPr lang="ru-RU" dirty="0" err="1"/>
              <a:t>үшін</a:t>
            </a:r>
            <a:r>
              <a:rPr lang="ru-RU" dirty="0"/>
              <a:t> оны </a:t>
            </a:r>
            <a:r>
              <a:rPr lang="ru-RU" dirty="0" err="1"/>
              <a:t>картаға</a:t>
            </a:r>
            <a:r>
              <a:rPr lang="ru-RU" dirty="0"/>
              <a:t> </a:t>
            </a:r>
            <a:r>
              <a:rPr lang="ru-RU" dirty="0" err="1"/>
              <a:t>жеке</a:t>
            </a:r>
            <a:r>
              <a:rPr lang="ru-RU" dirty="0"/>
              <a:t> </a:t>
            </a:r>
            <a:r>
              <a:rPr lang="ru-RU" dirty="0" err="1"/>
              <a:t>бөліктерге</a:t>
            </a:r>
            <a:r>
              <a:rPr lang="ru-RU" dirty="0"/>
              <a:t> </a:t>
            </a:r>
            <a:r>
              <a:rPr lang="ru-RU" dirty="0" err="1"/>
              <a:t>бөліп</a:t>
            </a:r>
            <a:r>
              <a:rPr lang="ru-RU" dirty="0"/>
              <a:t> </a:t>
            </a:r>
            <a:r>
              <a:rPr lang="ru-RU" dirty="0" err="1"/>
              <a:t>түсіреді</a:t>
            </a:r>
            <a:r>
              <a:rPr lang="ru-RU" dirty="0"/>
              <a:t>. </a:t>
            </a:r>
            <a:r>
              <a:rPr lang="ru-RU" dirty="0" smtClean="0"/>
              <a:t>1: 1 00 000 </a:t>
            </a:r>
            <a:r>
              <a:rPr lang="ru-RU" dirty="0" err="1"/>
              <a:t>масштабтыдан</a:t>
            </a:r>
            <a:r>
              <a:rPr lang="ru-RU" dirty="0"/>
              <a:t> </a:t>
            </a:r>
            <a:r>
              <a:rPr lang="ru-RU" dirty="0" err="1"/>
              <a:t>басқа</a:t>
            </a:r>
            <a:r>
              <a:rPr lang="ru-RU" dirty="0"/>
              <a:t> </a:t>
            </a:r>
            <a:r>
              <a:rPr lang="ru-RU" dirty="0" err="1"/>
              <a:t>топографиялық</a:t>
            </a:r>
            <a:r>
              <a:rPr lang="ru-RU" dirty="0"/>
              <a:t> </a:t>
            </a:r>
            <a:r>
              <a:rPr lang="ru-RU" dirty="0" err="1"/>
              <a:t>карталарды</a:t>
            </a:r>
            <a:r>
              <a:rPr lang="ru-RU" dirty="0"/>
              <a:t> </a:t>
            </a:r>
            <a:r>
              <a:rPr lang="ru-RU" dirty="0" err="1"/>
              <a:t>құру</a:t>
            </a:r>
            <a:r>
              <a:rPr lang="ru-RU" dirty="0"/>
              <a:t> </a:t>
            </a:r>
            <a:r>
              <a:rPr lang="ru-RU" dirty="0" err="1" smtClean="0"/>
              <a:t>үшін</a:t>
            </a:r>
            <a:r>
              <a:rPr lang="ru-RU" dirty="0" smtClean="0"/>
              <a:t> </a:t>
            </a:r>
            <a:r>
              <a:rPr lang="ru-RU" dirty="0" err="1" smtClean="0"/>
              <a:t>Қазақстан</a:t>
            </a:r>
            <a:r>
              <a:rPr lang="ru-RU" dirty="0" smtClean="0"/>
              <a:t> </a:t>
            </a:r>
            <a:r>
              <a:rPr lang="ru-RU" dirty="0"/>
              <a:t>мен ТМД, </a:t>
            </a:r>
            <a:r>
              <a:rPr lang="ru-RU" dirty="0" err="1"/>
              <a:t>басқада</a:t>
            </a:r>
            <a:r>
              <a:rPr lang="ru-RU" dirty="0"/>
              <a:t> </a:t>
            </a:r>
            <a:r>
              <a:rPr lang="ru-RU" dirty="0" err="1"/>
              <a:t>бірқатар</a:t>
            </a:r>
            <a:r>
              <a:rPr lang="ru-RU" dirty="0"/>
              <a:t> </a:t>
            </a:r>
            <a:r>
              <a:rPr lang="ru-RU" dirty="0" err="1"/>
              <a:t>елдерде</a:t>
            </a:r>
            <a:r>
              <a:rPr lang="ru-RU" dirty="0"/>
              <a:t> Гаусс пен </a:t>
            </a:r>
            <a:r>
              <a:rPr lang="ru-RU" dirty="0" err="1" smtClean="0"/>
              <a:t>Крюгердің</a:t>
            </a:r>
            <a:r>
              <a:rPr lang="ru-RU" dirty="0" smtClean="0"/>
              <a:t> </a:t>
            </a:r>
            <a:r>
              <a:rPr lang="ru-RU" dirty="0" err="1" smtClean="0"/>
              <a:t>түзу</a:t>
            </a:r>
            <a:r>
              <a:rPr lang="ru-RU" dirty="0" smtClean="0"/>
              <a:t> </a:t>
            </a:r>
            <a:r>
              <a:rPr lang="ru-RU" dirty="0" err="1"/>
              <a:t>бұрышты</a:t>
            </a:r>
            <a:r>
              <a:rPr lang="ru-RU" dirty="0"/>
              <a:t> </a:t>
            </a:r>
            <a:r>
              <a:rPr lang="ru-RU" dirty="0" err="1"/>
              <a:t>көлденең</a:t>
            </a:r>
            <a:r>
              <a:rPr lang="ru-RU" dirty="0"/>
              <a:t> </a:t>
            </a:r>
            <a:r>
              <a:rPr lang="ru-RU" dirty="0" err="1"/>
              <a:t>цилиндрлі</a:t>
            </a:r>
            <a:r>
              <a:rPr lang="ru-RU" dirty="0"/>
              <a:t> </a:t>
            </a:r>
            <a:r>
              <a:rPr lang="ru-RU" dirty="0" err="1"/>
              <a:t>проекциясы</a:t>
            </a:r>
            <a:r>
              <a:rPr lang="ru-RU" dirty="0"/>
              <a:t> </a:t>
            </a:r>
            <a:r>
              <a:rPr lang="ru-RU" dirty="0" err="1"/>
              <a:t>қолданылады</a:t>
            </a:r>
            <a:r>
              <a:rPr lang="ru-RU" dirty="0"/>
              <a:t>. </a:t>
            </a:r>
            <a:endParaRPr lang="ru-RU" dirty="0" smtClean="0"/>
          </a:p>
          <a:p>
            <a:pPr marL="0" indent="542925" algn="just">
              <a:buNone/>
            </a:pPr>
            <a:r>
              <a:rPr lang="ru-RU" dirty="0" err="1" smtClean="0"/>
              <a:t>Онда</a:t>
            </a:r>
            <a:r>
              <a:rPr lang="ru-RU" dirty="0" smtClean="0"/>
              <a:t> </a:t>
            </a:r>
            <a:r>
              <a:rPr lang="ru-RU" dirty="0" err="1" smtClean="0"/>
              <a:t>элипсоидтың</a:t>
            </a:r>
            <a:r>
              <a:rPr lang="ru-RU" dirty="0" smtClean="0"/>
              <a:t> </a:t>
            </a:r>
            <a:r>
              <a:rPr lang="ru-RU" dirty="0" err="1"/>
              <a:t>беті</a:t>
            </a:r>
            <a:r>
              <a:rPr lang="ru-RU" dirty="0"/>
              <a:t> </a:t>
            </a:r>
            <a:r>
              <a:rPr lang="ru-RU" dirty="0" err="1"/>
              <a:t>сфералық</a:t>
            </a:r>
            <a:r>
              <a:rPr lang="ru-RU" dirty="0"/>
              <a:t> </a:t>
            </a:r>
            <a:r>
              <a:rPr lang="ru-RU" dirty="0" err="1"/>
              <a:t>екі</a:t>
            </a:r>
            <a:r>
              <a:rPr lang="ru-RU" dirty="0"/>
              <a:t> </a:t>
            </a:r>
            <a:r>
              <a:rPr lang="ru-RU" dirty="0" err="1"/>
              <a:t>бұрыштарға</a:t>
            </a:r>
            <a:r>
              <a:rPr lang="ru-RU" dirty="0"/>
              <a:t> (</a:t>
            </a:r>
            <a:r>
              <a:rPr lang="ru-RU" dirty="0" err="1"/>
              <a:t>аймақтарға</a:t>
            </a:r>
            <a:r>
              <a:rPr lang="ru-RU" dirty="0"/>
              <a:t>) </a:t>
            </a:r>
            <a:r>
              <a:rPr lang="ru-RU" dirty="0" err="1" smtClean="0"/>
              <a:t>бөлініп</a:t>
            </a:r>
            <a:r>
              <a:rPr lang="ru-RU" dirty="0" smtClean="0"/>
              <a:t> </a:t>
            </a:r>
            <a:r>
              <a:rPr lang="ru-RU" dirty="0" err="1" smtClean="0"/>
              <a:t>содан</a:t>
            </a:r>
            <a:r>
              <a:rPr lang="ru-RU" dirty="0" smtClean="0"/>
              <a:t> </a:t>
            </a:r>
            <a:r>
              <a:rPr lang="ru-RU" dirty="0" err="1"/>
              <a:t>соң</a:t>
            </a:r>
            <a:r>
              <a:rPr lang="ru-RU" dirty="0"/>
              <a:t> </a:t>
            </a:r>
            <a:r>
              <a:rPr lang="en-US" dirty="0"/>
              <a:t>ə</a:t>
            </a:r>
            <a:r>
              <a:rPr lang="ru-RU" dirty="0"/>
              <a:t>р </a:t>
            </a:r>
            <a:r>
              <a:rPr lang="ru-RU" dirty="0" err="1"/>
              <a:t>қайсысы</a:t>
            </a:r>
            <a:r>
              <a:rPr lang="ru-RU" dirty="0"/>
              <a:t> </a:t>
            </a:r>
            <a:r>
              <a:rPr lang="ru-RU" dirty="0" err="1"/>
              <a:t>жазықтықта</a:t>
            </a:r>
            <a:r>
              <a:rPr lang="ru-RU" dirty="0"/>
              <a:t> </a:t>
            </a:r>
            <a:r>
              <a:rPr lang="ru-RU" dirty="0" err="1"/>
              <a:t>жеке</a:t>
            </a:r>
            <a:r>
              <a:rPr lang="ru-RU" dirty="0"/>
              <a:t> </a:t>
            </a:r>
            <a:r>
              <a:rPr lang="ru-RU" dirty="0" err="1"/>
              <a:t>кескінделеді</a:t>
            </a:r>
            <a:r>
              <a:rPr lang="ru-RU" dirty="0"/>
              <a:t>.</a:t>
            </a:r>
          </a:p>
        </p:txBody>
      </p:sp>
    </p:spTree>
    <p:extLst>
      <p:ext uri="{BB962C8B-B14F-4D97-AF65-F5344CB8AC3E}">
        <p14:creationId xmlns:p14="http://schemas.microsoft.com/office/powerpoint/2010/main" val="4054561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Анара\Desktop\Снимок 4.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1772816"/>
            <a:ext cx="7272808" cy="3721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23230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100</TotalTime>
  <Words>643</Words>
  <Application>Microsoft Office PowerPoint</Application>
  <PresentationFormat>Экран (4:3)</PresentationFormat>
  <Paragraphs>42</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Поток</vt:lpstr>
      <vt:lpstr>ДӘРІС 15  ЖАЛПЫ ГЕОГРАФИЯЛЫҚ КАРТАЛАР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Әскерилер пайдалану барысында құрастырылған топографиялық карталар</vt:lpstr>
      <vt:lpstr>Ірі масштабты карталарда белгіленген бағыттың көлденең қима-сызбасы</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15  ЖАЛПЫ ГЕОГРАФИЯЛЫҚ КАРТАЛАР</dc:title>
  <dc:creator>Анара</dc:creator>
  <cp:lastModifiedBy>Анара</cp:lastModifiedBy>
  <cp:revision>7</cp:revision>
  <dcterms:created xsi:type="dcterms:W3CDTF">2021-05-03T07:26:54Z</dcterms:created>
  <dcterms:modified xsi:type="dcterms:W3CDTF">2021-05-03T09:12:08Z</dcterms:modified>
</cp:coreProperties>
</file>